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C99D8D-34D1-4691-973B-E458A2978FB0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E16553-BA24-45BE-AB1E-F517FD7E67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95535" y="1556792"/>
            <a:ext cx="85952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          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</a:t>
            </a:r>
            <a:r>
              <a:rPr lang="ru-RU" sz="4400" dirty="0" smtClean="0">
                <a:solidFill>
                  <a:srgbClr val="FF0000"/>
                </a:solidFill>
              </a:rPr>
              <a:t>«Математическое кафе»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 Открытый урок по математике в 5 классе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математика-300x2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2857500" cy="25527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940152" y="5157192"/>
            <a:ext cx="3211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МКОУ «</a:t>
            </a:r>
            <a:r>
              <a:rPr lang="ru-RU" dirty="0" err="1" smtClean="0"/>
              <a:t>Цветочненская</a:t>
            </a:r>
            <a:r>
              <a:rPr lang="ru-RU" dirty="0" smtClean="0"/>
              <a:t> СШ»</a:t>
            </a:r>
          </a:p>
          <a:p>
            <a:r>
              <a:rPr lang="ru-RU" dirty="0" smtClean="0"/>
              <a:t>Ибрагимова Э.Ш.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0872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Решение.</a:t>
            </a:r>
          </a:p>
          <a:p>
            <a:pPr marL="342900" indent="-342900">
              <a:buAutoNum type="arabicParenR"/>
            </a:pPr>
            <a:r>
              <a:rPr lang="ru-RU" dirty="0" smtClean="0"/>
              <a:t>35-5=30</a:t>
            </a:r>
          </a:p>
          <a:p>
            <a:pPr marL="342900" indent="-342900">
              <a:buAutoNum type="arabicParenR"/>
            </a:pPr>
            <a:r>
              <a:rPr lang="ru-RU" dirty="0" smtClean="0"/>
              <a:t>30:2 = 15 (м)- гигантская акула</a:t>
            </a:r>
          </a:p>
          <a:p>
            <a:pPr marL="342900" indent="-342900">
              <a:buAutoNum type="arabicParenR"/>
            </a:pPr>
            <a:r>
              <a:rPr lang="ru-RU" dirty="0" smtClean="0"/>
              <a:t>З5-15=20 (м)- китовая акула.</a:t>
            </a:r>
          </a:p>
          <a:p>
            <a:pPr marL="342900" indent="-342900"/>
            <a:r>
              <a:rPr lang="ru-RU" dirty="0" smtClean="0"/>
              <a:t>Ответ: 15м; 20м.</a:t>
            </a:r>
            <a:endParaRPr lang="ru-RU" dirty="0"/>
          </a:p>
        </p:txBody>
      </p:sp>
      <p:pic>
        <p:nvPicPr>
          <p:cNvPr id="6146" name="Picture 2" descr="C:\Users\User\Desktop\mate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068960"/>
            <a:ext cx="3384376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476672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Жаркое геометрическое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7171" name="Picture 3" descr="C:\Users\User\Desktop\img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7344816" cy="45365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31640" y="1628800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Назовите все прямые, отрезки и лучи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340768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i="1" dirty="0" smtClean="0"/>
              <a:t>Тройка лошадей пробежала 30 км. Какое расстояние пробежала каждая лошадь?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Если у четырехугольника отрезать один угол, то сколько у него их останется?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В клетке находилось четыре кролика. Четверо ребят купили по одному кролику, и один кролик остался в клетке. Как это могло получиться?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Предположим, что петух откладывает на гребне крыши яйцо. Куда оно покатится?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Если в 12 часов ночи идет дождь, то можно ли ожидать, что через 72 часа будет солнечная погода?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Оля задумала число, прибавила к нему 17 и получилось 30.Какое число задумала Оля?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Сколько пальцев на двух руках? На десяти?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Сколько концов у 3 палок? У 5,5 палок?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Что тяжелее 1 кг ваты или 1 кг железа?</a:t>
            </a:r>
          </a:p>
          <a:p>
            <a:pPr marL="342900" indent="-342900">
              <a:buAutoNum type="arabicPeriod"/>
            </a:pPr>
            <a:r>
              <a:rPr lang="ru-RU" i="1" dirty="0" smtClean="0"/>
              <a:t>На дереве сидели 6 уток. </a:t>
            </a:r>
            <a:r>
              <a:rPr lang="ru-RU" i="1" dirty="0"/>
              <a:t>С</a:t>
            </a:r>
            <a:r>
              <a:rPr lang="ru-RU" i="1" dirty="0" smtClean="0"/>
              <a:t>делав один выстрел, охотник попал в двух из них. Сколько уток осталось на дереве?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62068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Гарнир логический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13690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      Математический коктейль : тест</a:t>
            </a:r>
          </a:p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rgbClr val="0070C0"/>
                </a:solidFill>
              </a:rPr>
              <a:t>Какая величина в математике обозначается буквой Х?</a:t>
            </a:r>
          </a:p>
          <a:p>
            <a:pPr marL="342900" indent="-342900"/>
            <a:r>
              <a:rPr lang="ru-RU" sz="1600" dirty="0" smtClean="0"/>
              <a:t>А) хитрая</a:t>
            </a:r>
          </a:p>
          <a:p>
            <a:pPr marL="342900" indent="-342900"/>
            <a:r>
              <a:rPr lang="ru-RU" sz="1600" dirty="0" smtClean="0"/>
              <a:t>Б) секретная</a:t>
            </a:r>
          </a:p>
          <a:p>
            <a:pPr marL="342900" indent="-342900"/>
            <a:r>
              <a:rPr lang="ru-RU" sz="1600" dirty="0" smtClean="0"/>
              <a:t>В) неизвестная</a:t>
            </a:r>
          </a:p>
          <a:p>
            <a:pPr marL="342900" indent="-342900"/>
            <a:r>
              <a:rPr lang="ru-RU" sz="1600" dirty="0" smtClean="0"/>
              <a:t>Г) любая</a:t>
            </a:r>
          </a:p>
          <a:p>
            <a:pPr marL="342900" indent="-342900">
              <a:buAutoNum type="arabicPeriod" startAt="2"/>
            </a:pPr>
            <a:r>
              <a:rPr lang="ru-RU" sz="1600" b="1" i="1" dirty="0" smtClean="0">
                <a:solidFill>
                  <a:srgbClr val="0070C0"/>
                </a:solidFill>
              </a:rPr>
              <a:t>Что такое уравнение</a:t>
            </a:r>
            <a:r>
              <a:rPr lang="ru-RU" sz="1600" dirty="0" smtClean="0">
                <a:solidFill>
                  <a:srgbClr val="0070C0"/>
                </a:solidFill>
              </a:rPr>
              <a:t>?</a:t>
            </a:r>
          </a:p>
          <a:p>
            <a:pPr marL="342900" indent="-342900"/>
            <a:r>
              <a:rPr lang="ru-RU" sz="1600" dirty="0" smtClean="0"/>
              <a:t>А) деление пирога на равные части</a:t>
            </a:r>
          </a:p>
          <a:p>
            <a:pPr marL="342900" indent="-342900"/>
            <a:r>
              <a:rPr lang="ru-RU" sz="1600" dirty="0" smtClean="0"/>
              <a:t>Б) равенство с неизвестными</a:t>
            </a:r>
          </a:p>
          <a:p>
            <a:pPr marL="342900" indent="-342900"/>
            <a:r>
              <a:rPr lang="ru-RU" sz="1600" dirty="0" smtClean="0"/>
              <a:t>В) весы с гирьками</a:t>
            </a:r>
          </a:p>
          <a:p>
            <a:pPr marL="342900" indent="-342900"/>
            <a:r>
              <a:rPr lang="ru-RU" sz="1600" dirty="0" smtClean="0"/>
              <a:t>Г) какая разница</a:t>
            </a:r>
          </a:p>
          <a:p>
            <a:pPr marL="342900" indent="-342900"/>
            <a:r>
              <a:rPr lang="ru-RU" sz="1600" b="1" i="1" dirty="0" smtClean="0">
                <a:solidFill>
                  <a:srgbClr val="0070C0"/>
                </a:solidFill>
              </a:rPr>
              <a:t>3. Решить уравнение – это значит…</a:t>
            </a:r>
          </a:p>
          <a:p>
            <a:pPr marL="342900" indent="-342900"/>
            <a:r>
              <a:rPr lang="ru-RU" sz="1600" dirty="0" smtClean="0"/>
              <a:t>А) найти его в книге</a:t>
            </a:r>
          </a:p>
          <a:p>
            <a:pPr marL="342900" indent="-342900"/>
            <a:r>
              <a:rPr lang="ru-RU" sz="1600" dirty="0" smtClean="0"/>
              <a:t>Б) найти его у соседа</a:t>
            </a:r>
          </a:p>
          <a:p>
            <a:pPr marL="342900" indent="-342900"/>
            <a:r>
              <a:rPr lang="ru-RU" sz="1600" dirty="0" smtClean="0"/>
              <a:t>В)найти его ветки</a:t>
            </a:r>
          </a:p>
          <a:p>
            <a:pPr marL="342900" indent="-342900"/>
            <a:r>
              <a:rPr lang="ru-RU" sz="1600" dirty="0" smtClean="0"/>
              <a:t>Г) найти его корни</a:t>
            </a:r>
          </a:p>
          <a:p>
            <a:pPr marL="342900" indent="-342900"/>
            <a:r>
              <a:rPr lang="ru-RU" sz="1600" b="1" i="1" dirty="0" smtClean="0">
                <a:solidFill>
                  <a:srgbClr val="0070C0"/>
                </a:solidFill>
              </a:rPr>
              <a:t>4. Сколько неизвестных в уравнении:</a:t>
            </a:r>
          </a:p>
          <a:p>
            <a:pPr marL="342900" indent="-342900"/>
            <a:r>
              <a:rPr lang="ru-RU" sz="1600" dirty="0" smtClean="0"/>
              <a:t>А) 1</a:t>
            </a:r>
          </a:p>
          <a:p>
            <a:pPr marL="342900" indent="-342900"/>
            <a:r>
              <a:rPr lang="ru-RU" sz="1600" dirty="0" smtClean="0"/>
              <a:t>Б) 2</a:t>
            </a:r>
          </a:p>
          <a:p>
            <a:pPr marL="342900" indent="-342900"/>
            <a:r>
              <a:rPr lang="ru-RU" sz="1600" dirty="0" smtClean="0"/>
              <a:t>В) ни одного</a:t>
            </a:r>
          </a:p>
          <a:p>
            <a:pPr marL="342900" indent="-342900"/>
            <a:r>
              <a:rPr lang="ru-RU" sz="1600" dirty="0" smtClean="0"/>
              <a:t>Г) чем больше, тем лучше</a:t>
            </a:r>
          </a:p>
          <a:p>
            <a:pPr marL="342900" indent="-342900"/>
            <a:r>
              <a:rPr lang="ru-RU" sz="1600" b="1" i="1" dirty="0" smtClean="0">
                <a:solidFill>
                  <a:srgbClr val="0070C0"/>
                </a:solidFill>
              </a:rPr>
              <a:t>5. Чтоб найти решение уравнения х-34=68 надо:</a:t>
            </a:r>
          </a:p>
          <a:p>
            <a:pPr marL="342900" indent="-342900"/>
            <a:r>
              <a:rPr lang="ru-RU" sz="1600" dirty="0" smtClean="0"/>
              <a:t>А) 68:34</a:t>
            </a:r>
          </a:p>
          <a:p>
            <a:pPr marL="342900" indent="-342900"/>
            <a:r>
              <a:rPr lang="ru-RU" sz="1600" dirty="0" smtClean="0"/>
              <a:t>Б) 68-34</a:t>
            </a:r>
          </a:p>
          <a:p>
            <a:pPr marL="342900" indent="-342900"/>
            <a:r>
              <a:rPr lang="ru-RU" sz="1600" dirty="0" smtClean="0"/>
              <a:t>В)68*34</a:t>
            </a:r>
          </a:p>
          <a:p>
            <a:pPr marL="342900" indent="-342900"/>
            <a:r>
              <a:rPr lang="ru-RU" sz="1600" dirty="0" smtClean="0"/>
              <a:t>Г)68+34</a:t>
            </a:r>
          </a:p>
          <a:p>
            <a:pPr marL="342900" indent="-342900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6. Найти корень уравнения: (м-124)+316=900</a:t>
            </a:r>
          </a:p>
          <a:p>
            <a:r>
              <a:rPr lang="ru-RU" sz="1600" dirty="0" smtClean="0"/>
              <a:t>А) 179</a:t>
            </a:r>
          </a:p>
          <a:p>
            <a:r>
              <a:rPr lang="ru-RU" sz="1600" dirty="0" smtClean="0"/>
              <a:t>Б) 708</a:t>
            </a:r>
          </a:p>
          <a:p>
            <a:r>
              <a:rPr lang="ru-RU" sz="1600" dirty="0" smtClean="0"/>
              <a:t>В) 316</a:t>
            </a:r>
          </a:p>
          <a:p>
            <a:r>
              <a:rPr lang="ru-RU" sz="1600" dirty="0" smtClean="0"/>
              <a:t>Г) 425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7. На нуль делить:</a:t>
            </a:r>
          </a:p>
          <a:p>
            <a:r>
              <a:rPr lang="ru-RU" sz="1600" dirty="0" smtClean="0"/>
              <a:t>А) можно</a:t>
            </a:r>
          </a:p>
          <a:p>
            <a:r>
              <a:rPr lang="ru-RU" sz="1600" dirty="0" smtClean="0"/>
              <a:t>Б) можно иногда</a:t>
            </a:r>
          </a:p>
          <a:p>
            <a:r>
              <a:rPr lang="ru-RU" sz="1600" dirty="0" smtClean="0"/>
              <a:t>В) нужно</a:t>
            </a:r>
          </a:p>
          <a:p>
            <a:r>
              <a:rPr lang="ru-RU" sz="1600" dirty="0" smtClean="0"/>
              <a:t>Г) нельзя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8</a:t>
            </a:r>
            <a:r>
              <a:rPr lang="ru-RU" sz="1600" i="1" dirty="0" smtClean="0">
                <a:solidFill>
                  <a:srgbClr val="0070C0"/>
                </a:solidFill>
              </a:rPr>
              <a:t>. Какой алфавит используют для обозначения неизвестных в математике?</a:t>
            </a:r>
          </a:p>
          <a:p>
            <a:r>
              <a:rPr lang="ru-RU" sz="1600" dirty="0" smtClean="0"/>
              <a:t>А) русский</a:t>
            </a:r>
          </a:p>
          <a:p>
            <a:r>
              <a:rPr lang="ru-RU" sz="1600" dirty="0" smtClean="0"/>
              <a:t>Б) английский</a:t>
            </a:r>
          </a:p>
          <a:p>
            <a:r>
              <a:rPr lang="ru-RU" sz="1600" dirty="0" smtClean="0"/>
              <a:t>В) латинский</a:t>
            </a:r>
          </a:p>
          <a:p>
            <a:r>
              <a:rPr lang="ru-RU" sz="1600" dirty="0" smtClean="0"/>
              <a:t>Г) </a:t>
            </a:r>
            <a:r>
              <a:rPr lang="ru-RU" sz="1600" dirty="0" err="1" smtClean="0"/>
              <a:t>Мумба</a:t>
            </a:r>
            <a:r>
              <a:rPr lang="ru-RU" sz="1600" dirty="0" smtClean="0"/>
              <a:t>- </a:t>
            </a:r>
            <a:r>
              <a:rPr lang="ru-RU" sz="1600" dirty="0" err="1" smtClean="0"/>
              <a:t>Юмба</a:t>
            </a:r>
            <a:endParaRPr lang="ru-RU" sz="1600" dirty="0" smtClean="0"/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9. Сколько букв в латинском алфавите?</a:t>
            </a:r>
          </a:p>
          <a:p>
            <a:r>
              <a:rPr lang="ru-RU" sz="1600" dirty="0" smtClean="0"/>
              <a:t>А) 33</a:t>
            </a:r>
          </a:p>
          <a:p>
            <a:r>
              <a:rPr lang="ru-RU" sz="1600" dirty="0" smtClean="0"/>
              <a:t>Б) 23</a:t>
            </a:r>
          </a:p>
          <a:p>
            <a:r>
              <a:rPr lang="ru-RU" sz="1600" dirty="0" smtClean="0"/>
              <a:t>В)26</a:t>
            </a:r>
          </a:p>
          <a:p>
            <a:r>
              <a:rPr lang="ru-RU" sz="1600" dirty="0" smtClean="0"/>
              <a:t>Г)10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10 Буквой </a:t>
            </a:r>
            <a:r>
              <a:rPr lang="en-US" sz="1600" b="1" i="1" dirty="0" smtClean="0">
                <a:solidFill>
                  <a:srgbClr val="0070C0"/>
                </a:solidFill>
              </a:rPr>
              <a:t>S</a:t>
            </a:r>
            <a:r>
              <a:rPr lang="ru-RU" sz="1600" b="1" i="1" dirty="0" smtClean="0">
                <a:solidFill>
                  <a:srgbClr val="0070C0"/>
                </a:solidFill>
              </a:rPr>
              <a:t> в математике обозначают:</a:t>
            </a:r>
          </a:p>
          <a:p>
            <a:r>
              <a:rPr lang="ru-RU" sz="1600" dirty="0" smtClean="0"/>
              <a:t>А) стоп</a:t>
            </a:r>
          </a:p>
          <a:p>
            <a:r>
              <a:rPr lang="ru-RU" sz="1600" dirty="0" smtClean="0"/>
              <a:t>Б) слабо</a:t>
            </a:r>
          </a:p>
          <a:p>
            <a:r>
              <a:rPr lang="ru-RU" sz="1600" dirty="0" smtClean="0"/>
              <a:t>В) скорость</a:t>
            </a:r>
          </a:p>
          <a:p>
            <a:r>
              <a:rPr lang="ru-RU" sz="1600" dirty="0" smtClean="0"/>
              <a:t>Г) площадь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12776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ДЕСЕРТ: НАГРАЖДЕНИЕ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User\Desktop\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08920"/>
            <a:ext cx="3355975" cy="3303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96752"/>
            <a:ext cx="86409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Цели:</a:t>
            </a:r>
          </a:p>
          <a:p>
            <a:pPr marL="342900" indent="-342900"/>
            <a:r>
              <a:rPr lang="ru-RU" dirty="0" smtClean="0"/>
              <a:t>1. Стимулирование интереса к математике;</a:t>
            </a:r>
          </a:p>
          <a:p>
            <a:pPr marL="342900" indent="-342900"/>
            <a:r>
              <a:rPr lang="ru-RU" dirty="0" smtClean="0"/>
              <a:t>2. Способствование развитию логического мышления, умению быстро думать и принимать правильное решение;</a:t>
            </a:r>
          </a:p>
          <a:p>
            <a:pPr marL="342900" indent="-342900"/>
            <a:r>
              <a:rPr lang="ru-RU" dirty="0" smtClean="0"/>
              <a:t>3. Развитие сообразительности, внимания, интуиции и находчивости учащихся.</a:t>
            </a:r>
          </a:p>
          <a:p>
            <a:pPr marL="342900" indent="-342900"/>
            <a:endParaRPr lang="ru-RU" dirty="0"/>
          </a:p>
        </p:txBody>
      </p:sp>
      <p:pic>
        <p:nvPicPr>
          <p:cNvPr id="2050" name="Picture 2" descr="C:\Users\User\Desktop\4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1850" y="3356992"/>
            <a:ext cx="4629150" cy="2759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Личностные УУД:</a:t>
            </a:r>
          </a:p>
          <a:p>
            <a:r>
              <a:rPr lang="ru-RU" dirty="0" smtClean="0"/>
              <a:t>-- выражать положительное отношение к процессу познания, желание узнать новое, проявлять внимание, трудолюбие и самостоятельность;</a:t>
            </a:r>
          </a:p>
          <a:p>
            <a:r>
              <a:rPr lang="ru-RU" dirty="0" smtClean="0"/>
              <a:t>-- излагать свои мысли в устной форме, слушать и понимать речи других;</a:t>
            </a:r>
          </a:p>
          <a:p>
            <a:r>
              <a:rPr lang="ru-RU" dirty="0" smtClean="0"/>
              <a:t>-- анализировать и извлекать необходимую информацию;</a:t>
            </a:r>
          </a:p>
          <a:p>
            <a:r>
              <a:rPr lang="ru-RU" dirty="0" smtClean="0"/>
              <a:t>-- приводить примеры, строить логическую цепочку рассуждений;</a:t>
            </a:r>
          </a:p>
          <a:p>
            <a:r>
              <a:rPr lang="ru-RU" dirty="0" smtClean="0"/>
              <a:t>-- критически оценивать полученный ответ, осуществлять самоконтроль.</a:t>
            </a:r>
          </a:p>
          <a:p>
            <a:endParaRPr lang="ru-RU" dirty="0"/>
          </a:p>
          <a:p>
            <a:r>
              <a:rPr lang="ru-RU" dirty="0" err="1" smtClean="0">
                <a:solidFill>
                  <a:srgbClr val="0070C0"/>
                </a:solidFill>
              </a:rPr>
              <a:t>Метапредметные</a:t>
            </a:r>
            <a:r>
              <a:rPr lang="ru-RU" dirty="0" smtClean="0">
                <a:solidFill>
                  <a:srgbClr val="0070C0"/>
                </a:solidFill>
              </a:rPr>
              <a:t> УУД</a:t>
            </a:r>
            <a:r>
              <a:rPr lang="ru-RU" dirty="0" smtClean="0"/>
              <a:t>:</a:t>
            </a:r>
          </a:p>
          <a:p>
            <a:r>
              <a:rPr lang="ru-RU" dirty="0" smtClean="0"/>
              <a:t>-- составлять план выполнения задач;</a:t>
            </a:r>
          </a:p>
          <a:p>
            <a:r>
              <a:rPr lang="ru-RU" dirty="0" smtClean="0"/>
              <a:t>-- формулировать определения прямой, луча и отрезка;</a:t>
            </a:r>
          </a:p>
          <a:p>
            <a:r>
              <a:rPr lang="ru-RU" dirty="0" smtClean="0"/>
              <a:t>-- пользоваться определениями;</a:t>
            </a:r>
          </a:p>
          <a:p>
            <a:r>
              <a:rPr lang="ru-RU" dirty="0" smtClean="0"/>
              <a:t>-- привить привычку контролировать процесс вычисления;</a:t>
            </a:r>
          </a:p>
          <a:p>
            <a:r>
              <a:rPr lang="ru-RU" dirty="0" smtClean="0"/>
              <a:t>-- решать геометрические задачи, выполнять несложные практические расчеты, решать занимательные задачи.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Предметные УУД:</a:t>
            </a:r>
          </a:p>
          <a:p>
            <a:r>
              <a:rPr lang="ru-RU" dirty="0" smtClean="0"/>
              <a:t>-- находить поверхность, прямую, луч и отрезок;</a:t>
            </a:r>
          </a:p>
          <a:p>
            <a:r>
              <a:rPr lang="ru-RU" dirty="0" smtClean="0"/>
              <a:t>-- находить различия и сходства;</a:t>
            </a:r>
          </a:p>
          <a:p>
            <a:r>
              <a:rPr lang="ru-RU" dirty="0" smtClean="0"/>
              <a:t>-- познакомиться с латинском языком;</a:t>
            </a:r>
          </a:p>
          <a:p>
            <a:r>
              <a:rPr lang="ru-RU" dirty="0" smtClean="0"/>
              <a:t>-- обозначать прямую, луч и отрезок латинскими буквами.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16832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Универсальные учебные действия (УУД), которые будут формироваться в ходе урока: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Личностные:</a:t>
            </a:r>
            <a:r>
              <a:rPr lang="ru-RU" dirty="0" smtClean="0"/>
              <a:t> самоопределение;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Коммуникативные:</a:t>
            </a:r>
            <a:r>
              <a:rPr lang="ru-RU" dirty="0" smtClean="0"/>
              <a:t> планирование сотрудничества с учителем и одноклассниками в поиске и выборе информации;</a:t>
            </a:r>
          </a:p>
          <a:p>
            <a:r>
              <a:rPr lang="ru-RU" dirty="0" smtClean="0"/>
              <a:t>Слушать и понимать речь других; построение логической цепи рассуждений, выдвижение гипотез и их обоснование;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Регулятивные:</a:t>
            </a:r>
            <a:r>
              <a:rPr lang="ru-RU" dirty="0" smtClean="0"/>
              <a:t> соотнесение того, что известно, и </a:t>
            </a:r>
            <a:r>
              <a:rPr lang="ru-RU" dirty="0" err="1" smtClean="0"/>
              <a:t>того,что</a:t>
            </a:r>
            <a:r>
              <a:rPr lang="ru-RU" dirty="0" smtClean="0"/>
              <a:t> еще неизвестно; действий; ставить цели деятельности на каждом этапе урока, составлять план деятельности, выполнять план.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Меню: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1.Салаты: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Математическая разминка (устный счет)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Математический ералаш (вопросы)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2.Первые блюда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Уха арифметическая</a:t>
            </a:r>
          </a:p>
          <a:p>
            <a:pPr marL="342900" indent="-342900"/>
            <a:r>
              <a:rPr lang="ru-RU" dirty="0" smtClean="0"/>
              <a:t>    Суп озадаченный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3.Вторые блюда</a:t>
            </a:r>
          </a:p>
          <a:p>
            <a:pPr marL="342900" indent="-342900"/>
            <a:r>
              <a:rPr lang="ru-RU" dirty="0" smtClean="0"/>
              <a:t>    Жаркое геометрическое</a:t>
            </a:r>
          </a:p>
          <a:p>
            <a:pPr marL="342900" indent="-342900"/>
            <a:r>
              <a:rPr lang="ru-RU" dirty="0" smtClean="0"/>
              <a:t>    Гарнир логический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4.Напитки:</a:t>
            </a:r>
          </a:p>
          <a:p>
            <a:pPr marL="342900" indent="-342900"/>
            <a:r>
              <a:rPr lang="ru-RU" dirty="0" smtClean="0"/>
              <a:t>    Математический коктейль (тест)</a:t>
            </a:r>
          </a:p>
          <a:p>
            <a:pPr marL="342900" indent="-342900"/>
            <a:r>
              <a:rPr lang="ru-RU" b="1" i="1" dirty="0" smtClean="0">
                <a:solidFill>
                  <a:srgbClr val="0070C0"/>
                </a:solidFill>
              </a:rPr>
              <a:t>5 Десерт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</a:p>
          <a:p>
            <a:pPr marL="342900" indent="-342900"/>
            <a:r>
              <a:rPr lang="ru-RU" dirty="0" smtClean="0"/>
              <a:t>    Награждение.</a:t>
            </a:r>
          </a:p>
        </p:txBody>
      </p:sp>
      <p:pic>
        <p:nvPicPr>
          <p:cNvPr id="3074" name="Picture 2" descr="C:\Users\User\Desktop\matematika_04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861048"/>
            <a:ext cx="3503290" cy="2800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48883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75" indent="-1076325"/>
            <a:r>
              <a:rPr lang="ru-RU" sz="2800" b="1" i="1" dirty="0" smtClean="0">
                <a:solidFill>
                  <a:srgbClr val="C00000"/>
                </a:solidFill>
              </a:rPr>
              <a:t> Математическая разминка:      устный счет</a:t>
            </a:r>
          </a:p>
          <a:p>
            <a:pPr marL="342900" indent="-342900"/>
            <a:r>
              <a:rPr lang="ru-RU" sz="2000" b="1" i="1" dirty="0" smtClean="0"/>
              <a:t>Вычислить</a:t>
            </a:r>
            <a:r>
              <a:rPr lang="ru-RU" sz="2000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4*13*25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125*17*8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4*24*5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50*236*2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12*3а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8х*7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25*а*4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6а*7у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4а*9у*2с</a:t>
            </a:r>
          </a:p>
          <a:p>
            <a:pPr marL="342900" indent="-342900">
              <a:buAutoNum type="arabicParenR"/>
            </a:pPr>
            <a:r>
              <a:rPr lang="ru-RU" sz="2000" dirty="0"/>
              <a:t> </a:t>
            </a:r>
            <a:r>
              <a:rPr lang="ru-RU" sz="2000" dirty="0" smtClean="0"/>
              <a:t>7а+8а</a:t>
            </a:r>
          </a:p>
          <a:p>
            <a:pPr marL="342900" indent="-342900">
              <a:buAutoNum type="arabicParenR"/>
            </a:pPr>
            <a:r>
              <a:rPr lang="ru-RU" sz="2000" dirty="0"/>
              <a:t> </a:t>
            </a:r>
            <a:r>
              <a:rPr lang="ru-RU" sz="2000" dirty="0" smtClean="0"/>
              <a:t>16у-5у</a:t>
            </a:r>
          </a:p>
          <a:p>
            <a:pPr marL="342900" indent="-342900">
              <a:buAutoNum type="arabicParenR"/>
            </a:pPr>
            <a:r>
              <a:rPr lang="ru-RU" sz="2000" dirty="0"/>
              <a:t> </a:t>
            </a:r>
            <a:r>
              <a:rPr lang="ru-RU" sz="2000" dirty="0" smtClean="0"/>
              <a:t>27с-с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 у+34у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 3у+5у+17у</a:t>
            </a:r>
          </a:p>
        </p:txBody>
      </p:sp>
      <p:pic>
        <p:nvPicPr>
          <p:cNvPr id="4098" name="Picture 2" descr="C:\Users\User\Desktop\1-matemati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132856"/>
            <a:ext cx="4271194" cy="4035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8864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Математический ералаш: вопросы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692696"/>
            <a:ext cx="69127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 Сколько цифр в математике?</a:t>
            </a:r>
          </a:p>
          <a:p>
            <a:r>
              <a:rPr lang="ru-RU" dirty="0" smtClean="0"/>
              <a:t>2.  С чего начинается натуральный ряд?</a:t>
            </a:r>
          </a:p>
          <a:p>
            <a:r>
              <a:rPr lang="ru-RU" dirty="0" smtClean="0"/>
              <a:t>3 . Что такое прямая?</a:t>
            </a:r>
          </a:p>
          <a:p>
            <a:r>
              <a:rPr lang="ru-RU" dirty="0" smtClean="0"/>
              <a:t>4.  Что такое отрезок?</a:t>
            </a:r>
          </a:p>
          <a:p>
            <a:r>
              <a:rPr lang="ru-RU" dirty="0" smtClean="0"/>
              <a:t>5.  Что такое луч?</a:t>
            </a:r>
          </a:p>
          <a:p>
            <a:r>
              <a:rPr lang="ru-RU" dirty="0" smtClean="0"/>
              <a:t>6.   Как называется результат сложения?</a:t>
            </a:r>
          </a:p>
          <a:p>
            <a:r>
              <a:rPr lang="ru-RU" dirty="0" smtClean="0"/>
              <a:t>7.   Сколько минут в одном часе?</a:t>
            </a:r>
          </a:p>
          <a:p>
            <a:r>
              <a:rPr lang="ru-RU" dirty="0" smtClean="0"/>
              <a:t>8.   На что похожа половина яблока?</a:t>
            </a:r>
          </a:p>
          <a:p>
            <a:r>
              <a:rPr lang="ru-RU" dirty="0" smtClean="0"/>
              <a:t>9.   Назовите наименьшее трехзначное число</a:t>
            </a:r>
          </a:p>
          <a:p>
            <a:r>
              <a:rPr lang="ru-RU" dirty="0" smtClean="0"/>
              <a:t>10.  72:8</a:t>
            </a:r>
          </a:p>
          <a:p>
            <a:r>
              <a:rPr lang="ru-RU" dirty="0" smtClean="0"/>
              <a:t>11.  Сколько козлят было у «многодетной» козы?</a:t>
            </a:r>
          </a:p>
          <a:p>
            <a:r>
              <a:rPr lang="ru-RU" dirty="0" smtClean="0"/>
              <a:t>12.  Сумма длин всех сторон многоугольника?</a:t>
            </a:r>
          </a:p>
          <a:p>
            <a:r>
              <a:rPr lang="ru-RU" dirty="0" smtClean="0"/>
              <a:t>13.  Результат вычитания?</a:t>
            </a:r>
          </a:p>
          <a:p>
            <a:r>
              <a:rPr lang="ru-RU" dirty="0" smtClean="0"/>
              <a:t>14.  Прямоугольник, у которого все стороны равны</a:t>
            </a:r>
          </a:p>
          <a:p>
            <a:r>
              <a:rPr lang="ru-RU" dirty="0" smtClean="0"/>
              <a:t>15.  Как называется прибор для измерения отрезка?</a:t>
            </a:r>
          </a:p>
          <a:p>
            <a:r>
              <a:rPr lang="ru-RU" dirty="0" smtClean="0"/>
              <a:t>16.  Сколько секунд в одной минуте?</a:t>
            </a:r>
          </a:p>
          <a:p>
            <a:r>
              <a:rPr lang="ru-RU" dirty="0" smtClean="0"/>
              <a:t>17.  Назовите наибольшее трехзначное число</a:t>
            </a:r>
            <a:endParaRPr lang="ru-RU" dirty="0"/>
          </a:p>
          <a:p>
            <a:r>
              <a:rPr lang="ru-RU" dirty="0" smtClean="0"/>
              <a:t>18.  Сколько сторон у квадрата?</a:t>
            </a:r>
          </a:p>
          <a:p>
            <a:r>
              <a:rPr lang="ru-RU" dirty="0" smtClean="0"/>
              <a:t>19.  14*4</a:t>
            </a:r>
          </a:p>
          <a:p>
            <a:r>
              <a:rPr lang="ru-RU" dirty="0" smtClean="0"/>
              <a:t>20.  Как называется результат деления?</a:t>
            </a:r>
          </a:p>
          <a:p>
            <a:r>
              <a:rPr lang="ru-RU" dirty="0" smtClean="0"/>
              <a:t>21.  Сколько часов в сутках?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76470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                Уха арифметическая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Х+8=79 </a:t>
            </a:r>
            <a:r>
              <a:rPr lang="ru-RU" sz="2000" dirty="0" smtClean="0"/>
              <a:t>      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561:а=11  </a:t>
            </a:r>
            <a:r>
              <a:rPr lang="ru-RU" sz="2000" dirty="0" smtClean="0"/>
              <a:t>                   </a:t>
            </a:r>
            <a:r>
              <a:rPr lang="ru-RU" sz="2000" dirty="0" smtClean="0">
                <a:solidFill>
                  <a:srgbClr val="0070C0"/>
                </a:solidFill>
              </a:rPr>
              <a:t>27-у=11</a:t>
            </a:r>
          </a:p>
          <a:p>
            <a:r>
              <a:rPr lang="ru-RU" sz="2000" dirty="0" smtClean="0"/>
              <a:t>Х=87      Л                             </a:t>
            </a:r>
            <a:r>
              <a:rPr lang="ru-RU" sz="2000" dirty="0" err="1" smtClean="0"/>
              <a:t>у=</a:t>
            </a:r>
            <a:r>
              <a:rPr lang="ru-RU" sz="2000" dirty="0" smtClean="0"/>
              <a:t> 6171      Б             у=38       К</a:t>
            </a:r>
          </a:p>
          <a:p>
            <a:r>
              <a:rPr lang="ru-RU" sz="2000" dirty="0" smtClean="0"/>
              <a:t>Х=71      Г                             </a:t>
            </a:r>
            <a:r>
              <a:rPr lang="ru-RU" sz="2000" dirty="0" err="1" smtClean="0"/>
              <a:t>у=</a:t>
            </a:r>
            <a:r>
              <a:rPr lang="ru-RU" sz="2000" dirty="0" smtClean="0"/>
              <a:t> 15      О                 у=61       М</a:t>
            </a:r>
          </a:p>
          <a:p>
            <a:r>
              <a:rPr lang="ru-RU" sz="2000" dirty="0" err="1" smtClean="0"/>
              <a:t>Х---другой</a:t>
            </a:r>
            <a:r>
              <a:rPr lang="ru-RU" sz="2000" dirty="0" smtClean="0"/>
              <a:t> ответ    Р            у=51       А                 у=16        У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2*</a:t>
            </a:r>
            <a:r>
              <a:rPr lang="en-US" sz="2000" dirty="0" smtClean="0">
                <a:solidFill>
                  <a:srgbClr val="0070C0"/>
                </a:solidFill>
              </a:rPr>
              <a:t>Z=36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/>
              <a:t>      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17р-9р=672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ru-RU" sz="2000" dirty="0" smtClean="0"/>
              <a:t>                         </a:t>
            </a:r>
            <a:r>
              <a:rPr lang="en-US" sz="2000" dirty="0" smtClean="0"/>
              <a:t>Z=18</a:t>
            </a:r>
            <a:r>
              <a:rPr lang="ru-RU" sz="2000" dirty="0" smtClean="0"/>
              <a:t>     </a:t>
            </a:r>
            <a:r>
              <a:rPr lang="en-US" sz="2000" dirty="0" smtClean="0"/>
              <a:t>C</a:t>
            </a:r>
            <a:r>
              <a:rPr lang="ru-RU" sz="2000" dirty="0" smtClean="0"/>
              <a:t>                              р=8      И</a:t>
            </a:r>
            <a:endParaRPr lang="en-US" sz="2000" dirty="0" smtClean="0"/>
          </a:p>
          <a:p>
            <a:r>
              <a:rPr lang="ru-RU" sz="2000" dirty="0" smtClean="0"/>
              <a:t>                         </a:t>
            </a:r>
            <a:r>
              <a:rPr lang="en-US" sz="2000" dirty="0" smtClean="0"/>
              <a:t>Z=16</a:t>
            </a:r>
            <a:r>
              <a:rPr lang="ru-RU" sz="2000" dirty="0" smtClean="0"/>
              <a:t>     Е                              р=68    Д</a:t>
            </a:r>
            <a:endParaRPr lang="en-US" sz="2000" dirty="0" smtClean="0"/>
          </a:p>
          <a:p>
            <a:r>
              <a:rPr lang="ru-RU" sz="2000" dirty="0" smtClean="0"/>
              <a:t>                         </a:t>
            </a:r>
            <a:r>
              <a:rPr lang="en-US" sz="2000" dirty="0" smtClean="0"/>
              <a:t>Z=13</a:t>
            </a:r>
            <a:r>
              <a:rPr lang="ru-RU" sz="2000" dirty="0" smtClean="0"/>
              <a:t>     Э                              р=84    С</a:t>
            </a:r>
            <a:endParaRPr lang="ru-RU" sz="20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899592" y="1844824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flipV="1">
            <a:off x="899592" y="2178575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2195736" y="242088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427984" y="1844824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flipV="1">
            <a:off x="4139952" y="2132856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067944" y="2492896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444208" y="2132856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6588224" y="242088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2627784" y="3933056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699792" y="422108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627784" y="4581128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724128" y="393305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flipV="1">
            <a:off x="5796136" y="4293096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796136" y="4581128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6444208" y="1844824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67544" y="580526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Ответ: </a:t>
            </a:r>
            <a:r>
              <a:rPr lang="ru-RU" sz="2800" b="1" i="1" dirty="0" smtClean="0">
                <a:solidFill>
                  <a:srgbClr val="FF0000"/>
                </a:solidFill>
              </a:rPr>
              <a:t>ГАУСС </a:t>
            </a:r>
            <a:r>
              <a:rPr lang="ru-RU" sz="2400" b="1" i="1" dirty="0" smtClean="0"/>
              <a:t>– великий математик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692696"/>
            <a:ext cx="3599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Суп озадаченный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55679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Наиболее крупные среди существующих рыб – акулы.</a:t>
            </a:r>
          </a:p>
          <a:p>
            <a:r>
              <a:rPr lang="ru-RU" sz="2000" i="1" dirty="0" smtClean="0"/>
              <a:t>Гигантская акула на 5 м короче китовой акулы, их же общая длина 35 м. Найдите их длины.</a:t>
            </a:r>
            <a:endParaRPr lang="ru-RU" sz="2000" i="1" dirty="0"/>
          </a:p>
        </p:txBody>
      </p:sp>
      <p:pic>
        <p:nvPicPr>
          <p:cNvPr id="5122" name="Picture 2" descr="C:\Users\User\Desktop\mata-1-300x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84984"/>
            <a:ext cx="324036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997</Words>
  <Application>Microsoft Office PowerPoint</Application>
  <PresentationFormat>Экран (4:3)</PresentationFormat>
  <Paragraphs>172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2015-11-20T19:45:17Z</dcterms:created>
  <dcterms:modified xsi:type="dcterms:W3CDTF">2015-11-20T23:04:09Z</dcterms:modified>
</cp:coreProperties>
</file>